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93566"/>
  </p:normalViewPr>
  <p:slideViewPr>
    <p:cSldViewPr snapToGrid="0" snapToObjects="1">
      <p:cViewPr varScale="1">
        <p:scale>
          <a:sx n="76" d="100"/>
          <a:sy n="76" d="100"/>
        </p:scale>
        <p:origin x="996" y="102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-PL" b="0" i="0" u="none" baseline="0">
                <a:solidFill>
                  <a:schemeClr val="dk2"/>
                </a:solidFill>
              </a:rPr>
              <a:t>Notka od Chucka: używając tych materiałów masz prawo usunąć logo UM i zastąpić je własnym, ale zostaw proszę logo CC-BY na pierwszej stronie oraz strony z podziękowaniami dla współtwórców.</a:t>
            </a:r>
            <a:endParaRPr lang="pl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y4e.p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www.pythonlearn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python.org/library/socke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5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xkcd.com/353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Hypertext_Transfer_Protoco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youtube.com/watch?v=x2GylLq59rI" TargetMode="External"/><Relationship Id="rId4" Type="http://schemas.openxmlformats.org/officeDocument/2006/relationships/hyperlink" Target="https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net-intro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Protocols/rfc2616/rfc2616.tx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Internet_Protocol_Suite" TargetMode="External"/><Relationship Id="rId4" Type="http://schemas.openxmlformats.org/officeDocument/2006/relationships/hyperlink" Target="https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map.org/movies/" TargetMode="Externa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atonmat.net/ftp/ascii-cheat-sheet.png" TargetMode="External"/><Relationship Id="rId2" Type="http://schemas.openxmlformats.org/officeDocument/2006/relationships/hyperlink" Target="https://pl.wikipedia.org/wiki/ASCII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Tin_can_telephone" TargetMode="External"/><Relationship Id="rId3" Type="http://schemas.openxmlformats.org/officeDocument/2006/relationships/hyperlink" Target="https://www.flickr.com/photos/kitcowan/2103850699/" TargetMode="External"/><Relationship Id="rId7" Type="http://schemas.openxmlformats.org/officeDocument/2006/relationships/hyperlink" Target="https://en.wikipedia.org/wiki/Tin_can_teleph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hyperlink" Target="http://www.flickr.com/photos/kitcowan/2103850699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Gniazdo_(telekomunikacja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://en.wikipedia.org/wiki/Internet_socket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scrap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Web_crawler" TargetMode="External"/><Relationship Id="rId5" Type="http://schemas.openxmlformats.org/officeDocument/2006/relationships/hyperlink" Target="https://pl.wikipedia.org/wiki/Robot_internetowy" TargetMode="External"/><Relationship Id="rId4" Type="http://schemas.openxmlformats.org/officeDocument/2006/relationships/hyperlink" Target="http://en.wikipedia.org/wiki/Web_scrapin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Port_protoko%C5%82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pen.umich.edu/" TargetMode="External"/><Relationship Id="rId5" Type="http://schemas.openxmlformats.org/officeDocument/2006/relationships/hyperlink" Target="http://www.dr-chuck.com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List_of_TCP_and_UDP_port_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Programy sieciowe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Rozdział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dla wszystkich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2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www.py4e.</a:t>
            </a:r>
            <a:r>
              <a:rPr lang="en-US" sz="32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pl</a:t>
            </a:r>
            <a:endParaRPr lang="pl" sz="32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 w Pythonie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ma wbudowaną obsługę gniazd TCP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 = socket.socket(socket.AF_INET, socket.SOCK_STREAM)</a:t>
            </a:r>
          </a:p>
          <a:p>
            <a:pPr lvl="0" algn="l" rtl="0">
              <a:buClr>
                <a:srgbClr val="FFFF00"/>
              </a:buClr>
              <a:buSzPct val="25000"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mysock.connect( ('</a:t>
            </a:r>
            <a:r>
              <a:rPr lang="pl" sz="3000" b="0" i="0" u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pl" sz="30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80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https://docs.python.org/3/library/socket.html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8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8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4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https://xkcd.com/353/</a:t>
            </a:r>
            <a:endParaRPr lang="pl" sz="34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Protokoły aplikacji</a:t>
            </a:r>
            <a:endParaRPr lang="p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Protokoły aplikacji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Skoro TCP (i Python) dają nam niezawodne </a:t>
            </a:r>
            <a:r>
              <a:rPr lang="pl" sz="3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to co chcemy tymi </a:t>
            </a:r>
            <a:r>
              <a:rPr lang="pl" sz="3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gniazdami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zrobić? Jaki problem chcemy rozwiązać?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Protokoły aplikacji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Źródło: </a:t>
            </a:r>
            <a:r>
              <a:rPr lang="pl" sz="24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6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 HTTP - Hypertext Trans</a:t>
            </a:r>
            <a:r>
              <a:rPr lang="pl" sz="6000" b="0" i="0" u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6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Główny protokół w warstwie aplikacji w Internecie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Wynaleziony do obsługi stron WWW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aby pobierać HTML, obrazy, dokumenty itd.</a:t>
            </a:r>
            <a:endParaRPr lang="pl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Rozszerzony, aby obsługiwać również dane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RSS, usługi sieciowe itd. Główne założenie: Ustanowić połączenie - Zażądać dokumentu - Pobrać dokument - Zamknąć połączenie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3295628" y="7473950"/>
            <a:ext cx="10324838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https://pl.wikipedia.org/wiki/Hypertext_Transfer_Protocol</a:t>
            </a:r>
            <a:r>
              <a:rPr lang="pl" sz="3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pl" sz="47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pl" sz="47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to zestaw zasad pozwalających przeglądarkom pobierać z serwerów dokumenty za pomocą Internetu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7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to jest protokół?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Zestaw zasad przestrzeganych przez wszystkich uczestników komunikacji, aby ich kolejne kroki były przewidywalne 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żeby nie wpadali na siebie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pl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dwukierunkowych drogach w Polsce jeździ się po prawej stronie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pl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dwukierunkowych drogach w Anglii jeździ się po lewej stronie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6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pl" sz="36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pl" sz="3600" b="0" i="0" u="none" strike="noStrike" cap="none" baseline="0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dokument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5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https://www.youtube.com/watch?v=x2GylLq59rI</a:t>
            </a:r>
            <a:endParaRPr lang="pl" sz="35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FFD966"/>
                </a:solidFill>
              </a:rPr>
              <a:t>Pozyskiwanie danych z serwera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 algn="l" rtl="0">
              <a:defRPr/>
            </a:pPr>
            <a:r>
              <a:rPr lang="pl" sz="3401" b="0" i="0" u="none" baseline="0" dirty="0"/>
              <a:t>Za każdym razem, kiedy użytkownik klika na hiperłącze href=, żeby przejść na nową stronę, przeglądarka ustanawia połączenie z serwerem i przesyła żądanie </a:t>
            </a:r>
            <a:r>
              <a:rPr lang="pl" sz="3401" b="0" i="0" u="none" baseline="0" dirty="0">
                <a:latin typeface="Arial" charset="0"/>
              </a:rPr>
              <a:t>"</a:t>
            </a:r>
            <a:r>
              <a:rPr lang="pl" sz="3401" b="0" i="0" u="none" baseline="0" dirty="0"/>
              <a:t>GET</a:t>
            </a:r>
            <a:r>
              <a:rPr lang="pl" sz="3401" b="0" i="0" u="none" baseline="0" dirty="0">
                <a:latin typeface="Arial" charset="0"/>
              </a:rPr>
              <a:t>",</a:t>
            </a:r>
            <a:r>
              <a:rPr lang="pl" sz="3401" b="0" i="0" u="none" baseline="0" dirty="0"/>
              <a:t> żeby otrzymać zawartość strony pod wskazanym adresem.</a:t>
            </a:r>
          </a:p>
          <a:p>
            <a:pPr marL="749309" algn="l" rtl="0">
              <a:defRPr/>
            </a:pPr>
            <a:r>
              <a:rPr lang="pl" sz="3401" b="0" i="0" u="none" baseline="0" dirty="0"/>
              <a:t>Serwer przesyła do przeglądarki dokument HTML, a ona formatuje go i wyświetla użytkownikowi.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Darmowa książka o architekturze sieci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pPr algn="l" rtl="0"/>
            <a:r>
              <a:rPr lang="pl" b="0" i="0" u="none" baseline="0" dirty="0"/>
              <a:t>Jeśli ten temat cię interesuje albo potrzebujesz więcej informacji</a:t>
            </a:r>
          </a:p>
          <a:p>
            <a:pPr algn="l" rtl="0"/>
            <a:r>
              <a:rPr lang="pl-PL" b="0" i="0" u="none" baseline="0" dirty="0">
                <a:hlinkClick r:id="rId2"/>
              </a:rPr>
              <a:t>https://www.net-intro.com</a:t>
            </a:r>
            <a:endParaRPr lang="p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00FF00"/>
                </a:solidFill>
              </a:rPr>
              <a:t>Odpowiedź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00FF00"/>
                </a:solidFill>
              </a:rPr>
              <a:t>Odpowiedź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299357" y="607554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 dirty="0">
                <a:solidFill>
                  <a:schemeClr val="bg1"/>
                </a:solidFill>
              </a:rPr>
              <a:t>Parsowanie/</a:t>
            </a:r>
          </a:p>
          <a:p>
            <a:pPr algn="ctr" rtl="0" eaLnBrk="1" hangingPunct="1">
              <a:defRPr/>
            </a:pPr>
            <a:r>
              <a:rPr lang="pl" b="0" i="0" u="none" baseline="0" dirty="0">
                <a:solidFill>
                  <a:schemeClr val="bg1"/>
                </a:solidFill>
              </a:rPr>
              <a:t>Renderowanie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FFD966"/>
                </a:solidFill>
              </a:rPr>
              <a:t>Standardy w Internecie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 algn="l" rtl="0">
              <a:defRPr/>
            </a:pPr>
            <a:r>
              <a:rPr lang="pl" b="0" i="0" u="none" baseline="0" dirty="0"/>
              <a:t>Standardy wszystkich protokołów internetowych tworzy jedna organizacja</a:t>
            </a:r>
          </a:p>
          <a:p>
            <a:pPr marL="749309" algn="l" rtl="0">
              <a:defRPr/>
            </a:pPr>
            <a:r>
              <a:rPr lang="pl" b="0" i="0" u="none" baseline="0" dirty="0"/>
              <a:t>Internet Engineering Task Force (IETF)</a:t>
            </a:r>
          </a:p>
          <a:p>
            <a:pPr marL="749309" algn="l" rtl="0">
              <a:defRPr/>
            </a:pPr>
            <a:r>
              <a:rPr lang="pl" b="0" i="0" u="none" baseline="0" dirty="0"/>
              <a:t>www.ietf.org</a:t>
            </a:r>
            <a:endParaRPr lang="pl" altLang="en-US" dirty="0"/>
          </a:p>
          <a:p>
            <a:pPr marL="749309" algn="l" rtl="0">
              <a:defRPr/>
            </a:pPr>
            <a:r>
              <a:rPr lang="pl" b="0" i="0" u="none" baseline="0" dirty="0"/>
              <a:t>Standardy nazywamy </a:t>
            </a:r>
            <a:r>
              <a:rPr lang="pl" b="0" i="0" u="none" baseline="0" dirty="0">
                <a:latin typeface="Arial" charset="0"/>
              </a:rPr>
              <a:t>“</a:t>
            </a:r>
            <a:r>
              <a:rPr lang="pl" b="0" i="0" u="none" baseline="0" dirty="0"/>
              <a:t>RFC</a:t>
            </a:r>
            <a:r>
              <a:rPr lang="pl" b="0" i="0" u="none" baseline="0" dirty="0">
                <a:latin typeface="Arial" charset="0"/>
              </a:rPr>
              <a:t>”</a:t>
            </a:r>
            <a:r>
              <a:rPr lang="pl" b="0" i="0" u="none" baseline="0" dirty="0"/>
              <a:t> </a:t>
            </a:r>
            <a:r>
              <a:rPr lang="pl" sz="32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b="0" i="0" u="none" baseline="0" dirty="0"/>
              <a:t> </a:t>
            </a:r>
            <a:r>
              <a:rPr lang="pl" b="0" i="0" u="none" baseline="0" dirty="0">
                <a:latin typeface="Arial" charset="0"/>
              </a:rPr>
              <a:t>“</a:t>
            </a:r>
            <a:r>
              <a:rPr lang="pl" b="0" i="0" u="none" baseline="0" dirty="0"/>
              <a:t>Request for Comments</a:t>
            </a:r>
            <a:r>
              <a:rPr lang="pl" b="0" i="0" u="none" baseline="0" dirty="0">
                <a:latin typeface="Arial" charset="0"/>
              </a:rPr>
              <a:t>”</a:t>
            </a:r>
            <a:endParaRPr lang="pl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742002" y="7466913"/>
            <a:ext cx="69874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en-US" sz="3200" b="0" i="0" u="none" baseline="0" dirty="0" err="1">
                <a:solidFill>
                  <a:srgbClr val="FFFF00"/>
                </a:solidFill>
                <a:ea typeface="ＭＳ Ｐゴシック" charset="-128"/>
              </a:rPr>
              <a:t>Źródło</a:t>
            </a:r>
            <a:r>
              <a:rPr lang="pl" sz="3200" b="0" i="0" u="none" baseline="0" dirty="0">
                <a:solidFill>
                  <a:srgbClr val="FFFF00"/>
                </a:solidFill>
                <a:ea typeface="ＭＳ Ｐゴシック" charset="-128"/>
              </a:rPr>
              <a:t>: </a:t>
            </a:r>
            <a:r>
              <a:rPr lang="pl-PL" sz="3200" b="0" i="0" u="sng" baseline="0" dirty="0">
                <a:solidFill>
                  <a:srgbClr val="FFFF00"/>
                </a:solidFill>
                <a:ea typeface="ＭＳ Ｐゴシック" charset="-128"/>
                <a:hlinkClick r:id="rId3"/>
              </a:rPr>
              <a:t>https://tools.ietf.org/html/rfc791</a:t>
            </a:r>
            <a:r>
              <a:rPr lang="pl" sz="3200" b="0" i="0" u="none" baseline="0" dirty="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-PL" b="0" i="0" u="none" baseline="0" dirty="0">
                <a:solidFill>
                  <a:srgbClr val="00FF00"/>
                </a:solidFill>
                <a:latin typeface="+mj-lt"/>
                <a:ea typeface="ＭＳ Ｐゴシック" charset="-128"/>
                <a:hlinkClick r:id="rId4"/>
              </a:rPr>
              <a:t>https://www.w3.org/Protocols/rfc2616/rfc2616.txt</a:t>
            </a:r>
            <a:endParaRPr lang="pl" b="0" i="0" u="none" baseline="0" dirty="0">
              <a:solidFill>
                <a:srgbClr val="00FF00"/>
              </a:solidFill>
              <a:latin typeface="+mj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00FF00"/>
                </a:solidFill>
              </a:rPr>
              <a:t>Tworzenie żądania HTTP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 algn="l" rtl="0">
              <a:defRPr/>
            </a:pPr>
            <a:r>
              <a:rPr lang="pl" sz="3401" b="0" i="0" u="none" baseline="0" dirty="0"/>
              <a:t>Połącz z serwerem takim jak </a:t>
            </a:r>
            <a:r>
              <a:rPr lang="pl" sz="3401" b="0" i="0" u="none" baseline="0" dirty="0">
                <a:solidFill>
                  <a:srgbClr val="FFFF00"/>
                </a:solidFill>
              </a:rPr>
              <a:t>www.dr-chuck.com</a:t>
            </a:r>
            <a:endParaRPr lang="pl" sz="3401" dirty="0"/>
          </a:p>
          <a:p>
            <a:pPr marL="749309" algn="l" rtl="0">
              <a:defRPr/>
            </a:pPr>
            <a:r>
              <a:rPr lang="pl" sz="3401" b="0" i="0" u="none" baseline="0" dirty="0"/>
              <a:t>Zażądaj konkretnego dokumentu (lub domyślnego)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http://www.dr-chuck.com/page1.htm HTTP/1.0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http://www.mlive.com/ann-arbor/ HTTP/1.0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http://www.facebook.com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endParaRPr lang="pl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200" b="0" i="0" u="none" baseline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pl" sz="2800" b="0" i="0" u="none" baseline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www.dr-chuck.com 80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www.dr-chuck.com.Escape character is '^]'.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http://www.dr-chuck.com/page1.htm HTTP/1.0</a:t>
            </a:r>
          </a:p>
          <a:p>
            <a:pPr algn="l" rtl="0" eaLnBrk="1" hangingPunct="1">
              <a:defRPr/>
            </a:pPr>
            <a:endParaRPr lang="pl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algn="l" rtl="0" eaLnBrk="1" hangingPunct="1">
              <a:defRPr/>
            </a:pPr>
            <a:endParaRPr lang="pl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href="http://www.dr-chuck.com/page2.htm"&gt;Second </a:t>
            </a:r>
            <a:br>
              <a:rPr lang="pl" sz="280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300145" y="4497591"/>
            <a:ext cx="3297377" cy="7386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4800" b="0" i="0" u="none" baseline="0" dirty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sz="6000" b="0" i="0" u="none" baseline="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6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 TCP (Transport Control Protocol)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Zbudowany na podstawie protokołu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Zakłada, że IP może stracić jakieś dane, przechowuje je i przesyła ponownie w razie potrzeby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Obsługuje 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kontrolę przepływu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używając okna transmisyjnego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Zapewnia dobry, niezawodny </a:t>
            </a:r>
            <a:r>
              <a:rPr lang="pl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potok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Źródło: </a:t>
            </a: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https://en.wikipedia.org/wiki/Internet_protocol_suite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rtl="0" eaLnBrk="1" hangingPunct="1"/>
            <a:r>
              <a:rPr lang="pl" sz="6400" b="0" i="0" u="none" baseline="0">
                <a:solidFill>
                  <a:srgbClr val="1FF6D6"/>
                </a:solidFill>
              </a:rPr>
              <a:t>Prawdziwe hakowanie w filmach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 algn="l" rtl="0">
              <a:defRPr/>
            </a:pPr>
            <a:r>
              <a:rPr lang="pl" sz="3401" b="0" i="0" u="none" baseline="0"/>
              <a:t>Matrix Reloaded</a:t>
            </a:r>
          </a:p>
          <a:p>
            <a:pPr marL="749309" algn="l" rtl="0">
              <a:defRPr/>
            </a:pPr>
            <a:r>
              <a:rPr lang="pl" sz="3401" b="0" i="0" u="none" baseline="0"/>
              <a:t>Bourne Ultimatum</a:t>
            </a:r>
          </a:p>
          <a:p>
            <a:pPr marL="749309" algn="l" rtl="0">
              <a:defRPr/>
            </a:pPr>
            <a:r>
              <a:rPr lang="pl" sz="3401" b="0" i="0" u="none" baseline="0"/>
              <a:t>Die Hard 4</a:t>
            </a:r>
          </a:p>
          <a:p>
            <a:pPr marL="749309" algn="l" rtl="0">
              <a:defRPr/>
            </a:pPr>
            <a:r>
              <a:rPr lang="pl" sz="3401" b="0" i="0" u="none" baseline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670214" y="7177902"/>
            <a:ext cx="50622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-PL" b="0" i="0" u="none" baseline="0" dirty="0">
                <a:solidFill>
                  <a:srgbClr val="1FF6D6"/>
                </a:solidFill>
                <a:ea typeface="ＭＳ Ｐゴシック" charset="-128"/>
                <a:hlinkClick r:id="rId5"/>
              </a:rPr>
              <a:t>https://nmap.org/movies/</a:t>
            </a:r>
            <a:endParaRPr lang="pl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1155700" y="269875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Napiszmy przeglądarkę internetową!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Żądanie HTTP w Pythonie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HTTP/1.0\r\n\r\n'.encode()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print(data.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,end='')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mysock.recv(512)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len(data)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print(data.</a:t>
            </a:r>
            <a:r>
              <a:rPr lang="pl" sz="2400" b="0" i="0" u="none" strike="noStrike" cap="none" baseline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decode()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pl" sz="24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4757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Nagłówek HTTP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Ciało HTTP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 dirty="0">
                <a:solidFill>
                  <a:srgbClr val="FFD966"/>
                </a:solidFill>
              </a:rPr>
              <a:t>O znakach i </a:t>
            </a:r>
            <a:r>
              <a:rPr lang="pl-PL" b="0" i="0" u="none" baseline="0" dirty="0">
                <a:solidFill>
                  <a:srgbClr val="FFD966"/>
                </a:solidFill>
              </a:rPr>
              <a:t>napisach</a:t>
            </a:r>
            <a:r>
              <a:rPr lang="pl" b="0" i="0" u="none" baseline="0" dirty="0">
                <a:solidFill>
                  <a:srgbClr val="FFD966"/>
                </a:solidFill>
              </a:rPr>
              <a:t>...</a:t>
            </a:r>
            <a:endParaRPr lang="p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74590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-PL" sz="2800" b="0" i="0" u="none" baseline="0" dirty="0">
                <a:solidFill>
                  <a:srgbClr val="FFFF00"/>
                </a:solidFill>
                <a:hlinkClick r:id="rId2"/>
              </a:rPr>
              <a:t>https://pl.wikipedia.org/wiki/ASCII</a:t>
            </a:r>
            <a:endParaRPr lang="en-US" sz="2800" b="0" i="0" u="none" baseline="0" dirty="0">
              <a:solidFill>
                <a:srgbClr val="FFFF00"/>
              </a:solidFill>
            </a:endParaRPr>
          </a:p>
          <a:p>
            <a:pPr algn="l" rtl="0"/>
            <a:r>
              <a:rPr lang="pl-PL" sz="2800" b="0" i="0" u="none" baseline="0" dirty="0">
                <a:solidFill>
                  <a:srgbClr val="FFFF00"/>
                </a:solidFill>
                <a:hlinkClick r:id="rId3"/>
              </a:rPr>
              <a:t>https://catonmat.net/ftp/ascii-cheat-sheet.png</a:t>
            </a:r>
            <a:endParaRPr lang="en-US" sz="2800" b="0" i="0" u="none" baseline="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ASCII</a:t>
            </a:r>
            <a:endParaRPr lang="pl">
              <a:solidFill>
                <a:srgbClr val="FFD9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</p:spPr>
        <p:txBody>
          <a:bodyPr/>
          <a:lstStyle/>
          <a:p>
            <a:pPr rtl="0"/>
            <a:r>
              <a:rPr lang="pl" b="0" i="0" u="none" baseline="0" dirty="0">
                <a:solidFill>
                  <a:srgbClr val="FFD966"/>
                </a:solidFill>
              </a:rPr>
              <a:t>Reprezentacja podstawowych </a:t>
            </a:r>
            <a:r>
              <a:rPr lang="pl-PL" b="0" i="0" u="none" baseline="0" dirty="0">
                <a:solidFill>
                  <a:srgbClr val="FFD966"/>
                </a:solidFill>
              </a:rPr>
              <a:t>napisów</a:t>
            </a:r>
            <a:endParaRPr lang="pl-PL" dirty="0">
              <a:solidFill>
                <a:srgbClr val="FFD96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pPr algn="l" rtl="0"/>
            <a:r>
              <a:rPr lang="pl" b="0" i="0" u="none" baseline="0" dirty="0"/>
              <a:t>Każdy znak jest reprezentowany liczbą od 0 do 256 zapisaną w 8 bitach pamięci </a:t>
            </a:r>
          </a:p>
          <a:p>
            <a:pPr algn="l" rtl="0"/>
            <a:r>
              <a:rPr lang="pl" b="0" i="0" u="none" baseline="0" dirty="0"/>
              <a:t>8 bitów nazywamy </a:t>
            </a:r>
            <a:r>
              <a:rPr lang="pl" b="0" i="0" u="none" baseline="0" dirty="0">
                <a:solidFill>
                  <a:srgbClr val="00FA00"/>
                </a:solidFill>
              </a:rPr>
              <a:t>"bajtem" </a:t>
            </a:r>
            <a:r>
              <a:rPr lang="pl" b="0" i="0" u="none" baseline="0" dirty="0"/>
              <a:t>pamięci  (na przykład mój dysk ma 3 Tera</a:t>
            </a:r>
            <a:r>
              <a:rPr lang="pl" b="0" i="0" u="none" baseline="0" dirty="0">
                <a:solidFill>
                  <a:srgbClr val="00FA00"/>
                </a:solidFill>
              </a:rPr>
              <a:t>bajty</a:t>
            </a:r>
            <a:r>
              <a:rPr lang="pl" b="0" i="0" u="none" baseline="0" dirty="0"/>
              <a:t> pamięci)</a:t>
            </a:r>
          </a:p>
          <a:p>
            <a:pPr algn="l" rtl="0"/>
            <a:r>
              <a:rPr lang="pl" b="0" i="0" u="none" baseline="0" dirty="0"/>
              <a:t>Funkcja </a:t>
            </a:r>
            <a:r>
              <a:rPr lang="pl" b="0" i="0" u="none" baseline="0" dirty="0">
                <a:solidFill>
                  <a:srgbClr val="FF40FF"/>
                </a:solidFill>
              </a:rPr>
              <a:t>ord() </a:t>
            </a:r>
            <a:r>
              <a:rPr lang="pl" b="0" i="0" u="none" baseline="0" dirty="0"/>
              <a:t>podaje nam wartość numeryczną podstawowego znaku ASCII</a:t>
            </a:r>
            <a:endParaRPr lang="pl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pl" sz="2800" b="1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pl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ASCII</a:t>
            </a:r>
            <a:endParaRPr lang="pl">
              <a:solidFill>
                <a:srgbClr val="FFD9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pl" sz="2800" b="1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pl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</a:rPr>
              <a:t>W latach 60. i 70. zakładaliśmy po prostu, że jeden bajt to jeden znak</a:t>
            </a:r>
            <a:endParaRPr lang="pl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accent2"/>
                </a:solidFill>
              </a:rPr>
              <a:t>http://unicode.org/charts/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Znaki wielobajtowe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 algn="l" rtl="0">
              <a:spcBef>
                <a:spcPts val="1600"/>
              </a:spcBef>
              <a:buNone/>
            </a:pPr>
            <a:r>
              <a:rPr lang="pl" sz="2800" b="0" i="0" u="none" baseline="0" dirty="0"/>
              <a:t>Aby reprezentować szeroki wachlarz znaków komputerowych, zapisujemy je w więcej niż jednym bajcie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/>
              <a:t>UTF-16 – Stała długość </a:t>
            </a:r>
            <a:r>
              <a:rPr lang="pl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800" b="0" i="0" u="none" baseline="0" dirty="0"/>
              <a:t> Dwa bajty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/>
              <a:t>UTF-32 – Stała długość </a:t>
            </a:r>
            <a:r>
              <a:rPr lang="pl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800" b="0" i="0" u="none" baseline="0" dirty="0"/>
              <a:t> Cztery bajty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>
                <a:solidFill>
                  <a:srgbClr val="00FA00"/>
                </a:solidFill>
              </a:rPr>
              <a:t>UTF-8</a:t>
            </a:r>
            <a:r>
              <a:rPr lang="pl" sz="2800" b="0" i="0" u="none" baseline="0" dirty="0"/>
              <a:t> – od 1 do 4 bajtów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/>
              <a:t>-  Kompatybilne w przód z ASCII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/>
              <a:t>-  Automatyczne rozróżnianie ASCII i UTF-8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>
                <a:solidFill>
                  <a:srgbClr val="00FA00"/>
                </a:solidFill>
              </a:rPr>
              <a:t>-  UTF-8 jest zalecanym kodowaniem </a:t>
            </a:r>
            <a:br>
              <a:rPr lang="pl" dirty="0">
                <a:solidFill>
                  <a:srgbClr val="00FA00"/>
                </a:solidFill>
              </a:rPr>
            </a:br>
            <a:r>
              <a:rPr lang="pl" b="0" i="0" u="none" baseline="0" dirty="0">
                <a:solidFill>
                  <a:srgbClr val="00FA00"/>
                </a:solidFill>
              </a:rPr>
              <a:t>   danych wymienianych między systemami</a:t>
            </a:r>
            <a:endParaRPr lang="pl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 dirty="0">
                <a:solidFill>
                  <a:srgbClr val="FFFF00"/>
                </a:solidFill>
              </a:rPr>
              <a:t>https://en.wikipedia.org/wiki/UTF-8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https://www.flickr.com/photos/kitcowan/2103850699/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7"/>
              </a:rPr>
              <a:t>https://en.wikipedia.org/wiki/Tin_can_telephone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 dirty="0">
                <a:solidFill>
                  <a:srgbClr val="FFD966"/>
                </a:solidFill>
              </a:rPr>
              <a:t>Dwa </a:t>
            </a:r>
            <a:r>
              <a:rPr lang="pl" b="0" i="0" u="none" baseline="0">
                <a:solidFill>
                  <a:srgbClr val="FFD966"/>
                </a:solidFill>
              </a:rPr>
              <a:t>rodzaje </a:t>
            </a:r>
            <a:r>
              <a:rPr lang="pl-PL" b="0" i="0" u="none" baseline="0">
                <a:solidFill>
                  <a:srgbClr val="FFD966"/>
                </a:solidFill>
              </a:rPr>
              <a:t>napisów</a:t>
            </a:r>
            <a:r>
              <a:rPr lang="pl" b="0" i="0" u="none" baseline="0">
                <a:solidFill>
                  <a:srgbClr val="FFD966"/>
                </a:solidFill>
              </a:rPr>
              <a:t> </a:t>
            </a:r>
            <a:r>
              <a:rPr lang="pl" b="0" i="0" u="none" baseline="0" dirty="0">
                <a:solidFill>
                  <a:srgbClr val="FFD966"/>
                </a:solidFill>
              </a:rPr>
              <a:t>w Pythonie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</a:t>
            </a:r>
            <a:endParaRPr lang="en-US" sz="3200" b="0" i="0" u="none" baseline="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'unicode'&gt;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600" b="0" i="0" u="none" baseline="0" dirty="0">
                <a:solidFill>
                  <a:srgbClr val="00FA00"/>
                </a:solidFill>
              </a:rPr>
              <a:t>W Pythonie 3 typem wszystkich </a:t>
            </a:r>
            <a:r>
              <a:rPr lang="pl-PL" sz="3600" b="0" i="0" u="none" baseline="0" dirty="0">
                <a:solidFill>
                  <a:srgbClr val="00FA00"/>
                </a:solidFill>
              </a:rPr>
              <a:t>napisów</a:t>
            </a:r>
            <a:r>
              <a:rPr lang="pl" sz="3600" b="0" i="0" u="none" baseline="0" dirty="0">
                <a:solidFill>
                  <a:srgbClr val="00FA00"/>
                </a:solidFill>
              </a:rPr>
              <a:t> jest Unicode</a:t>
            </a:r>
            <a:endParaRPr lang="pl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Python 2 kontra Python 3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</a:t>
            </a:r>
            <a:r>
              <a:rPr lang="en-US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3</a:t>
            </a:r>
            <a:endParaRPr lang="pl" sz="3200" b="0" i="0" u="none" baseline="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'unicode'&gt;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Python 3 i Unicode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pPr algn="l" rtl="0"/>
            <a:r>
              <a:rPr lang="pl" b="0" i="0" u="none" baseline="0" dirty="0"/>
              <a:t>W Pythonie 3 wszystkie "wewnętrzne" </a:t>
            </a:r>
            <a:r>
              <a:rPr lang="pl-PL" b="0" i="0" u="none" baseline="0" dirty="0"/>
              <a:t>napisy</a:t>
            </a:r>
            <a:r>
              <a:rPr lang="pl" b="0" i="0" u="none" baseline="0" dirty="0"/>
              <a:t> są UNICODE </a:t>
            </a:r>
          </a:p>
          <a:p>
            <a:pPr algn="l" rtl="0"/>
            <a:r>
              <a:rPr lang="pl" b="0" i="0" u="none" baseline="0" dirty="0"/>
              <a:t>Kiedy pracujemy ze zmiennymi </a:t>
            </a:r>
            <a:r>
              <a:rPr lang="pl-PL" b="0" i="0" u="none" baseline="0" dirty="0"/>
              <a:t>typu</a:t>
            </a:r>
            <a:r>
              <a:rPr lang="en-US" b="0" i="0" u="none" baseline="0" dirty="0"/>
              <a:t> </a:t>
            </a:r>
            <a:r>
              <a:rPr lang="pl-PL" b="0" i="0" u="none" baseline="0" dirty="0"/>
              <a:t>tekstowego</a:t>
            </a:r>
            <a:r>
              <a:rPr lang="pl" b="0" i="0" u="none" baseline="0" dirty="0"/>
              <a:t> w programach Pythona i wczytujemy dane z plików, wszystko "po prostu działa"</a:t>
            </a:r>
          </a:p>
          <a:p>
            <a:pPr algn="l" rtl="0"/>
            <a:r>
              <a:rPr lang="pl" b="0" i="0" u="none" baseline="0" dirty="0"/>
              <a:t>Kiedy komunikujemy się z zasobem sieciowym przez gniazda, albo z bazą danych, musimy kodować i dekodować dane (zazwyczaj jako UTF-8)</a:t>
            </a:r>
            <a:endParaRPr lang="pl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-PL" b="0" i="0" u="none" baseline="0">
                <a:solidFill>
                  <a:srgbClr val="FFD966"/>
                </a:solidFill>
              </a:rPr>
              <a:t>Napisy</a:t>
            </a:r>
            <a:r>
              <a:rPr lang="pl" b="0" i="0" u="none" baseline="0">
                <a:solidFill>
                  <a:srgbClr val="FFD966"/>
                </a:solidFill>
              </a:rPr>
              <a:t> </a:t>
            </a:r>
            <a:r>
              <a:rPr lang="pl" b="0" i="0" u="none" baseline="0" dirty="0">
                <a:solidFill>
                  <a:srgbClr val="FFD966"/>
                </a:solidFill>
              </a:rPr>
              <a:t>Pythona do bajtów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pPr algn="l" rtl="0"/>
            <a:r>
              <a:rPr lang="pl" sz="2800" b="0" i="0" u="none" baseline="0" dirty="0"/>
              <a:t>Kiedy komunikujemy się z zewnętrznymi zasobami takimi jak gniazda sieciowe, przesyłamy bajty, więc musimy kodować </a:t>
            </a:r>
            <a:r>
              <a:rPr lang="pl-PL" sz="2800" b="0" i="0" u="none" baseline="0" dirty="0"/>
              <a:t>napisy</a:t>
            </a:r>
            <a:r>
              <a:rPr lang="pl" sz="2800" b="0" i="0" u="none" baseline="0" dirty="0"/>
              <a:t> Pythona do konkretnego kodowania znaków</a:t>
            </a:r>
          </a:p>
          <a:p>
            <a:pPr algn="l" rtl="0"/>
            <a:r>
              <a:rPr lang="pl" sz="2800" b="0" i="0" u="none" baseline="0" dirty="0"/>
              <a:t>Kiedy czytamy dane z zewnętrznych zasobów, musimy dekodować je w oparciu o zestaw znaków, tak aby były właściwie reprezentowane jako </a:t>
            </a:r>
            <a:r>
              <a:rPr lang="pl-PL" sz="2800" b="0" i="0" u="none" baseline="0" dirty="0"/>
              <a:t>napis</a:t>
            </a:r>
            <a:r>
              <a:rPr lang="pl" sz="2800" b="0" i="0" u="none" baseline="0" dirty="0"/>
              <a:t> Pythona 3</a:t>
            </a:r>
            <a:endParaRPr lang="pl" sz="2800" dirty="0"/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mysock.recv(512)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len(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  <a:endParaRPr lang="pl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mystring = 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pl" sz="2800" b="0" i="0" u="none" strike="noStrike" cap="none" baseline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decode()</a:t>
            </a:r>
            <a:endParaRPr lang="pl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print(mystring)</a:t>
            </a:r>
            <a:endParaRPr lang="pl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Żądanie HTTP w Pythonie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HTTP/1.0\n\n'.</a:t>
            </a:r>
            <a:r>
              <a:rPr lang="pl" sz="28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encode()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pl" sz="28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data.decode()</a:t>
            </a: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https://docs.python.org/3/library/stdtypes.html#bytes.decode</a:t>
            </a:r>
            <a:endParaRPr lang="pl" sz="2800" dirty="0">
              <a:solidFill>
                <a:srgbClr val="FFFF00"/>
              </a:solidFill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https://docs.python.org/3/library/stdtypes.html#str.encode</a:t>
            </a:r>
            <a:endParaRPr lang="pl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Sieć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Gniazdo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Bajty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UTF-8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-PL" sz="2400" b="0" i="0" u="none" baseline="0" dirty="0">
                <a:solidFill>
                  <a:schemeClr val="accent6"/>
                </a:solidFill>
              </a:rPr>
              <a:t>Napis</a:t>
            </a:r>
          </a:p>
          <a:p>
            <a:pPr algn="ctr" rtl="0"/>
            <a:r>
              <a:rPr lang="pl" sz="2400" b="0" i="0" u="none" baseline="0" dirty="0">
                <a:solidFill>
                  <a:schemeClr val="accent6"/>
                </a:solidFill>
              </a:rPr>
              <a:t>Unicode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Bajty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UTF-8</a:t>
            </a:r>
            <a:endParaRPr lang="pl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recv()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decode()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encode()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send()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HTTP/1.0\n\n'.</a:t>
            </a:r>
            <a:r>
              <a:rPr lang="pl" sz="2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encode()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pl" sz="2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data.decode()</a:t>
            </a:r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 ułatwia pracę z HTTP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Ponieważ HTTP jest tak powszechny, mamy bibliotekę, która wykonuje za nas całą pracę z gniazdami i sprawia, że strony internetowe wyglądają jak pliki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Używanie </a:t>
            </a:r>
            <a:r>
              <a:rPr lang="pl" sz="76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7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 Pythonie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Połączenia TCP/</a:t>
            </a:r>
            <a:r>
              <a:rPr lang="pl" sz="7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https://pl.wikipedia.org/wiki/Gniazdo_(telekomunikacja)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 sieciach komputerowych internetowe lub sieciowe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gniazdo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punkt końcowy </a:t>
            </a:r>
            <a:r>
              <a:rPr lang="pl" sz="3600" b="0" i="0" u="none" strike="noStrike" cap="none" baseline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dwukierunkowego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połączenia w sieci opartej na protokole IP takiej jak </a:t>
            </a:r>
            <a:r>
              <a:rPr lang="pl" sz="3600" b="0" i="0" u="none" strike="noStrike" cap="none" baseline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pl" sz="5000" b="0" i="0" u="none" strike="noStrike" cap="none" baseline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3900" b="0" i="0" u="none" strike="noStrike" cap="none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3900" b="0" i="0" u="none" strike="noStrike" cap="none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Prawie jak plik...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= dict()</a:t>
            </a:r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line.</a:t>
            </a:r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counts.get(word, 0) + 1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pl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1036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Wczytywanie stron internetowych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href="http://www.dr-chuck.com/page2.htm"&gt;Second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36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Przechodzenie po linkach</a:t>
            </a:r>
            <a:endParaRPr lang="pl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</a:t>
            </a:r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href="</a:t>
            </a:r>
            <a:r>
              <a:rPr lang="pl" sz="3300" b="0" i="0" u="none" strike="noStrike" cap="none" baseline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http://www.dr-chuck.com/page2.htm</a:t>
            </a: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36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72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Pierwsza linia kodu </a:t>
            </a:r>
            <a:r>
              <a:rPr lang="pl" sz="72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 </a:t>
            </a:r>
            <a:r>
              <a:rPr lang="pl" sz="7200" b="0" i="0" u="none" strike="noStrike" cap="none" baseline="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pl" sz="7200" b="0" i="0" u="none" strike="noStrike" cap="none" baseline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pl" sz="72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pl" sz="7200" b="0" i="0" u="none" strike="noStrike" cap="none" baseline="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pl" sz="72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pl" sz="7200" b="0" i="0" u="none" strike="noStrike" cap="none" baseline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  <a:r>
              <a:rPr lang="pl" sz="7200" b="0" i="0" u="none" strike="noStrike" cap="none" baseline="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pl" sz="7200" u="none" strike="noStrike" cap="none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Parsowanie HTML </a:t>
            </a:r>
            <a:br>
              <a:rPr lang="pl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(czyli web scraping)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to jest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Sytuacja, w której program lub skrypt podszywa się pod przeglądarkę internetową, pobiera strony, przegląda ich zawartość, wyciąga z nich dane i szuka kolejnych stron do pobrania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Wyszukiwarki to robią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korzystając z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robotów internetowych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nazywanych też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robotami indeksującymi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https://en.wikipedia.org/wiki/Web_scraping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https://pl.wikipedia.org/wiki/Robot_internetowy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6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 co korzystać z robotów internetowych?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9464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Pobieraj dane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 szczególności z sieci społecznościowych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kto jest z kim?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Odbierz swoje dane z jakiegoś systemu, który nie ma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możliwości eksportu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Monitoruj nowe informacje na stronie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Zindeksuj sieć i stwórz bazę danych dla wyszukiwarki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stron internetowych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stron internetowych jest dość kontrowersyjny i niektóre strony tego nie lubią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Publikowanie materiałów, do których nie masz praw, jest niedozwolone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Naruszanie regulaminów usług internetowych jest niedozwolone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xfrm>
            <a:off x="726510" y="847164"/>
            <a:ext cx="14617874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8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Ł</a:t>
            </a:r>
            <a:r>
              <a:rPr lang="pl" sz="78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atwo i szybko - 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Możesz przeszukiwać </a:t>
            </a:r>
            <a:r>
              <a:rPr lang="pl-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tekst</a:t>
            </a:r>
            <a:r>
              <a:rPr lang="en-US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ręcznie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Albo skorzystać z darmowej biblioteki </a:t>
            </a:r>
            <a:r>
              <a:rPr lang="pl" sz="38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od </a:t>
            </a:r>
            <a:r>
              <a:rPr lang="pl" sz="3800" b="0" i="0" u="none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pl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pl" sz="2000" b="0" i="0" u="none" baseline="0" dirty="0">
                <a:solidFill>
                  <a:srgbClr val="FFFF00"/>
                </a:solidFill>
              </a:rPr>
              <a:t>https://www.crummy.com/software/BeautifulSoup/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Przed uruchomieniem zainstaluj BeautifulSoup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sz="2800" b="0" i="0" u="none" baseline="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poniższym</a:t>
            </a:r>
            <a:r>
              <a:rPr lang="en-US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0" i="0" u="none" baseline="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poleceniem</a:t>
            </a:r>
            <a:r>
              <a:rPr lang="en-US" sz="2800" b="0" i="0" u="none" baseline="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w </a:t>
            </a:r>
            <a:r>
              <a:rPr lang="en-US" sz="2800" b="0" i="0" u="none" baseline="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terminalu</a:t>
            </a:r>
            <a:r>
              <a:rPr lang="en-US" sz="2800" b="0" i="0" u="none" baseline="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:</a:t>
            </a:r>
          </a:p>
          <a:p>
            <a:pPr algn="l" rtl="0"/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</a:t>
            </a:r>
          </a:p>
          <a:p>
            <a:pPr algn="l" rtl="0"/>
            <a:r>
              <a:rPr lang="en-US" sz="2800" b="0" i="0" u="none" baseline="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 $ pip3 install beautifulsoup4</a:t>
            </a:r>
          </a:p>
          <a:p>
            <a:pPr algn="l" rtl="0"/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pl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pl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Instalacja BeautifulSoup</a:t>
            </a:r>
            <a:endParaRPr lang="pl" dirty="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numery portów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</a:t>
            </a:r>
            <a:r>
              <a:rPr lang="pl" sz="38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przypisany aplikacji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lub procesowi punkt końcowy komunikacji oprogramowania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Pozwala wielu aplikacjom sieciowym współistnieć na tym samym serwerze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Lista wielu znanych numerów portów TCP jest na 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https://pl.wikipedia.org/wiki/Port_protokołu</a:t>
            </a:r>
            <a:r>
              <a:rPr lang="pl" sz="3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 = input('</a:t>
            </a:r>
            <a:r>
              <a:rPr lang="en-US" sz="3200" b="0" i="0" u="none" baseline="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Podaj</a:t>
            </a:r>
            <a:r>
              <a:rPr lang="en-US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link</a:t>
            </a:r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 ')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urllib.request.urlopen(url).read()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BeautifulSoup(html, 'html.parser')</a:t>
            </a:r>
          </a:p>
          <a:p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print(tag.get('href', None))</a:t>
            </a:r>
            <a:endParaRPr lang="pl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5622878" y="6985824"/>
            <a:ext cx="10224297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$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</a:t>
            </a:r>
            <a:r>
              <a:rPr lang="en-US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urllinks.py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Podaj link</a:t>
            </a: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http://www.dr-chuck.com/page1.htm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http://www.dr-chuck.com/page2.htm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TCP/IP daje nam potoki/ gniazda łączące aplikacje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Zaprojektowaliśmy protokoły aplikacji do korzystania z potoków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 Trans</a:t>
            </a:r>
            <a:r>
              <a:rPr lang="pl" sz="38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to prosty, ale potężny protokół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ma dobre wsparcie dla gniazd, HTTP i parsowania HTML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 sz="3600" b="0" i="0" u="none" baseline="0">
                <a:solidFill>
                  <a:srgbClr val="FFFF00"/>
                </a:solidFill>
              </a:rPr>
              <a:t>Podziękowania dla współpracowników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7" name="Shape 502">
            <a:extLst>
              <a:ext uri="{FF2B5EF4-FFF2-40B4-BE49-F238E27FC236}">
                <a16:creationId xmlns:a16="http://schemas.microsoft.com/office/drawing/2014/main" id="{CEF5E0F8-6601-4183-B7F6-313E4C9DD536}"/>
              </a:ext>
            </a:extLst>
          </p:cNvPr>
          <p:cNvSpPr txBox="1"/>
          <p:nvPr/>
        </p:nvSpPr>
        <p:spPr>
          <a:xfrm>
            <a:off x="1206100" y="2296123"/>
            <a:ext cx="6797699" cy="553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Copyright slajdów 2010 - Charles R. Severance </a:t>
            </a:r>
            <a:br>
              <a:rPr lang="pl" sz="1800" b="0" i="0" u="none" baseline="0" dirty="0">
                <a:solidFill>
                  <a:srgbClr val="FFFFFF"/>
                </a:solidFill>
              </a:rPr>
            </a:br>
            <a:r>
              <a:rPr lang="pl" sz="1800" b="0" i="0" u="none" baseline="0" dirty="0">
                <a:solidFill>
                  <a:srgbClr val="FFFFFF"/>
                </a:solidFill>
              </a:rPr>
              <a:t>(</a:t>
            </a:r>
            <a:r>
              <a:rPr lang="pl" sz="1800" b="0" i="0" u="sng" baseline="0" dirty="0">
                <a:solidFill>
                  <a:srgbClr val="FFFF00"/>
                </a:solidFill>
                <a:hlinkClick r:id="rId5"/>
              </a:rPr>
              <a:t>www.dr-chuck.com</a:t>
            </a:r>
            <a:r>
              <a:rPr lang="pl" sz="1800" b="0" i="0" u="none" baseline="0" dirty="0">
                <a:solidFill>
                  <a:srgbClr val="FFFFFF"/>
                </a:solidFill>
              </a:rPr>
              <a:t>)</a:t>
            </a:r>
            <a:r>
              <a:rPr lang="pl" sz="1800" b="0" i="0" u="none" baseline="0" dirty="0">
                <a:solidFill>
                  <a:schemeClr val="bg1"/>
                </a:solidFill>
              </a:rPr>
              <a:t> University of Michigan School of Information i</a:t>
            </a:r>
            <a:r>
              <a:rPr lang="pl" sz="1800" b="0" i="0" u="none" baseline="0" dirty="0">
                <a:solidFill>
                  <a:srgbClr val="FFFF00"/>
                </a:solidFill>
              </a:rPr>
              <a:t> </a:t>
            </a:r>
            <a:r>
              <a:rPr lang="pl" sz="1800" b="0" i="0" u="sng" baseline="0" dirty="0">
                <a:solidFill>
                  <a:srgbClr val="FFFF00"/>
                </a:solidFill>
                <a:hlinkClick r:id="rId6"/>
              </a:rPr>
              <a:t>open.umich.edu</a:t>
            </a:r>
            <a:r>
              <a:rPr lang="pl" sz="1800" b="0" i="0" baseline="0" dirty="0">
                <a:solidFill>
                  <a:srgbClr val="FFFF00"/>
                </a:solidFill>
              </a:rPr>
              <a:t> </a:t>
            </a:r>
            <a:r>
              <a:rPr lang="pl" sz="1800" b="0" i="0" u="none" baseline="0" dirty="0">
                <a:solidFill>
                  <a:srgbClr val="FFFFFF"/>
                </a:solidFill>
              </a:rPr>
              <a:t>dostępne na licencji Creative Commons Attribution 4.0.  Aby zachować zgodność z wymaganiami licencji należy pozostawić ten slajd na końcu każdej kopii tego dokumentu.  Po dokonaniu zmian, przy ponownej publikacji tych materiałów można dodać swoje nazwisko i nazwę organizacji do listy współpracowników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Autorstwo pierwszej wersji: Charles Severance, </a:t>
            </a:r>
            <a:br>
              <a:rPr lang="en-US" sz="1800" b="0" i="0" u="none" baseline="0" dirty="0">
                <a:solidFill>
                  <a:srgbClr val="FFFFFF"/>
                </a:solidFill>
              </a:rPr>
            </a:br>
            <a:r>
              <a:rPr lang="pl" sz="1800" b="0" i="0" u="none" baseline="0" dirty="0">
                <a:solidFill>
                  <a:srgbClr val="FFFFFF"/>
                </a:solidFill>
              </a:rPr>
              <a:t>University of Michigan School of Information</a:t>
            </a:r>
            <a:endParaRPr lang="en-US" sz="1800" b="0" i="0" u="none" baseline="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-PL" sz="1800" dirty="0">
                <a:solidFill>
                  <a:srgbClr val="FFFFFF"/>
                </a:solidFill>
              </a:rPr>
              <a:t>Polska wersja powstała z inicjatywy Wydziału Matematyki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pl-PL" sz="1800" dirty="0">
                <a:solidFill>
                  <a:srgbClr val="FFFFFF"/>
                </a:solidFill>
              </a:rPr>
              <a:t>i Informatyki Uniwersytetu im. </a:t>
            </a:r>
            <a:r>
              <a:rPr lang="pl-PL" sz="1800">
                <a:solidFill>
                  <a:srgbClr val="FFFFFF"/>
                </a:solidFill>
              </a:rPr>
              <a:t>Adama Mickiewicza w Poznaniu</a:t>
            </a:r>
            <a:endParaRPr lang="pl" sz="1800" b="0" i="0" u="none" baseline="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Tłumaczenie: Agata i Krzysztof Wierzbiccy, EnglishT.eu </a:t>
            </a:r>
          </a:p>
          <a:p>
            <a:pPr lvl="0" algn="l" rtl="0">
              <a:spcBef>
                <a:spcPts val="0"/>
              </a:spcBef>
              <a:buNone/>
            </a:pPr>
            <a:endParaRPr lang="pl"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... wstaw tu nowych współpracowników i tłumaczy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Przychodzące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e-maile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Serwer Web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Osobista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skrzynka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ble ble ble ble</a:t>
            </a:r>
            <a:endParaRPr lang="pl" sz="2600" b="0" i="0" u="none" strike="noStrike" cap="none" baseline="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http://www.clker.com/search/networksym/1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Popularne porty TCP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http://en.wikipedia.org/wiki/List_of_TCP_and_UDP_port_numbers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210800" y="2876550"/>
            <a:ext cx="555363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Czasami widzimy numer portu w adresie (URL), jeśli usługa sieciowa działa na </a:t>
            </a:r>
            <a:r>
              <a:rPr lang="pl" sz="3600" b="0" i="0" u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niestandardowym</a:t>
            </a:r>
            <a:r>
              <a:rPr lang="pl" sz="3600" b="0" i="0" u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porcie.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3110</Words>
  <Application>Microsoft Office PowerPoint</Application>
  <PresentationFormat>Custom</PresentationFormat>
  <Paragraphs>449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Arial Regular</vt:lpstr>
      <vt:lpstr>Cabin</vt:lpstr>
      <vt:lpstr>Courier</vt:lpstr>
      <vt:lpstr>Courier New</vt:lpstr>
      <vt:lpstr>Gill Sans</vt:lpstr>
      <vt:lpstr>Title &amp; Subtitle</vt:lpstr>
      <vt:lpstr>Programy sieciowe</vt:lpstr>
      <vt:lpstr>Darmowa książka o architekturze sieci</vt:lpstr>
      <vt:lpstr>Protokół TCP (Transport Control Protocol)</vt:lpstr>
      <vt:lpstr>PowerPoint Presentation</vt:lpstr>
      <vt:lpstr>Połączenia TCP/ Gniazda</vt:lpstr>
      <vt:lpstr>TCP numery portów</vt:lpstr>
      <vt:lpstr>PowerPoint Presentation</vt:lpstr>
      <vt:lpstr>Popularne porty TCP</vt:lpstr>
      <vt:lpstr>PowerPoint Presentation</vt:lpstr>
      <vt:lpstr>Gniazda w Pythonie</vt:lpstr>
      <vt:lpstr>PowerPoint Presentation</vt:lpstr>
      <vt:lpstr>Protokoły aplikacji</vt:lpstr>
      <vt:lpstr>Protokoły aplikacji </vt:lpstr>
      <vt:lpstr>Protokół HTTP - Hypertext Transfer Protocol</vt:lpstr>
      <vt:lpstr>HTTP</vt:lpstr>
      <vt:lpstr>Co to jest protokół?</vt:lpstr>
      <vt:lpstr>PowerPoint Presentation</vt:lpstr>
      <vt:lpstr>Pozyskiwanie danych z serwera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Standardy w Internecie</vt:lpstr>
      <vt:lpstr>PowerPoint Presentation</vt:lpstr>
      <vt:lpstr>PowerPoint Presentation</vt:lpstr>
      <vt:lpstr>Tworzenie żądania HTTP</vt:lpstr>
      <vt:lpstr>PowerPoint Presentation</vt:lpstr>
      <vt:lpstr>Prawdziwe hakowanie w filmach</vt:lpstr>
      <vt:lpstr>Napiszmy przeglądarkę internetową!</vt:lpstr>
      <vt:lpstr>Żądanie HTTP w Pythonie</vt:lpstr>
      <vt:lpstr>PowerPoint Presentation</vt:lpstr>
      <vt:lpstr>O znakach i napisach...</vt:lpstr>
      <vt:lpstr>ASCII</vt:lpstr>
      <vt:lpstr>Reprezentacja podstawowych napisów</vt:lpstr>
      <vt:lpstr>ASCII</vt:lpstr>
      <vt:lpstr>PowerPoint Presentation</vt:lpstr>
      <vt:lpstr>Znaki wielobajtowe</vt:lpstr>
      <vt:lpstr>Dwa rodzaje napisów w Pythonie</vt:lpstr>
      <vt:lpstr>Python 2 kontra Python 3</vt:lpstr>
      <vt:lpstr>Python 3 i Unicode</vt:lpstr>
      <vt:lpstr>Napisy Pythona do bajtów</vt:lpstr>
      <vt:lpstr>Żądanie HTTP w Pythonie</vt:lpstr>
      <vt:lpstr>PowerPoint Presentation</vt:lpstr>
      <vt:lpstr>PowerPoint Presentation</vt:lpstr>
      <vt:lpstr>urllib ułatwia pracę z HTTP</vt:lpstr>
      <vt:lpstr>Używanie urllib w Pythonie</vt:lpstr>
      <vt:lpstr>PowerPoint Presentation</vt:lpstr>
      <vt:lpstr>Prawie jak plik...</vt:lpstr>
      <vt:lpstr>Wczytywanie stron internetowych</vt:lpstr>
      <vt:lpstr>Przechodzenie po linkach</vt:lpstr>
      <vt:lpstr>Pierwsza linia kodu w Google?</vt:lpstr>
      <vt:lpstr>Parsowanie HTML  (czyli web scraping)</vt:lpstr>
      <vt:lpstr>Co to jest web scraping?</vt:lpstr>
      <vt:lpstr>Po co korzystać z robotów internetowych?</vt:lpstr>
      <vt:lpstr>Scraping stron internetowych</vt:lpstr>
      <vt:lpstr>Łatwo i szybko - Beautiful Soup</vt:lpstr>
      <vt:lpstr>Instalacja BeautifulSoup</vt:lpstr>
      <vt:lpstr>PowerPoint Presentation</vt:lpstr>
      <vt:lpstr>Podsumowanie</vt:lpstr>
      <vt:lpstr>Podziękowania dla współpracowników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Programy sieciowe</dc:title>
  <cp:lastModifiedBy>Andrzej Wójtowicz</cp:lastModifiedBy>
  <cp:revision>79</cp:revision>
  <dcterms:modified xsi:type="dcterms:W3CDTF">2022-08-25T20:59:32Z</dcterms:modified>
</cp:coreProperties>
</file>